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9" r:id="rId11"/>
    <p:sldId id="300" r:id="rId12"/>
    <p:sldId id="301" r:id="rId13"/>
    <p:sldId id="298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37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278" r:id="rId51"/>
    <p:sldId id="290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662C555-5763-4F3D-9A40-72AA286F693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B682ADB-18C6-4C33-BC3C-41E315B4E6F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tpoint.com/variable-datatype" TargetMode="External"/><Relationship Id="rId2" Type="http://schemas.openxmlformats.org/officeDocument/2006/relationships/hyperlink" Target="http://docs.oracle.com/javase/tutorial/java/nutsandbolts/datatypes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11975"/>
            <a:ext cx="7848600" cy="1393825"/>
          </a:xfrm>
        </p:spPr>
        <p:txBody>
          <a:bodyPr/>
          <a:lstStyle/>
          <a:p>
            <a:r>
              <a:rPr lang="en-US" sz="3600" dirty="0"/>
              <a:t>Elementary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22860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University of Human Development</a:t>
            </a:r>
            <a:br>
              <a:rPr lang="en-US" dirty="0"/>
            </a:br>
            <a:r>
              <a:rPr lang="en-US" dirty="0"/>
              <a:t>College of Science and Technology</a:t>
            </a:r>
            <a:br>
              <a:rPr lang="en-US" dirty="0"/>
            </a:br>
            <a:r>
              <a:rPr lang="en-US" dirty="0"/>
              <a:t>Department of </a:t>
            </a:r>
            <a:r>
              <a:rPr lang="en-US" dirty="0" smtClean="0"/>
              <a:t>IT</a:t>
            </a:r>
          </a:p>
          <a:p>
            <a:pPr algn="l"/>
            <a:r>
              <a:rPr lang="en-US" dirty="0" smtClean="0"/>
              <a:t>Lecture :Programming</a:t>
            </a:r>
          </a:p>
          <a:p>
            <a:pPr algn="l"/>
            <a:r>
              <a:rPr lang="en-US" dirty="0" smtClean="0"/>
              <a:t>Lecturer: Tara </a:t>
            </a:r>
            <a:r>
              <a:rPr lang="en-US" dirty="0" err="1" smtClean="0"/>
              <a:t>Qadr</a:t>
            </a:r>
            <a:r>
              <a:rPr lang="en-US" dirty="0" smtClean="0"/>
              <a:t>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stage </a:t>
            </a:r>
            <a:br>
              <a:rPr lang="en-US" dirty="0"/>
            </a:br>
            <a:r>
              <a:rPr lang="en-US" dirty="0" smtClean="0"/>
              <a:t>2015-2016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C:\Users\DELL\Desktop\logo11.bmp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457200"/>
            <a:ext cx="1859280" cy="1219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937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naming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Variable names or identifiers may be any length but start with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a letter (a - z)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 dollar sign ($)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Underscore( _ )</a:t>
            </a:r>
          </a:p>
          <a:p>
            <a:pPr marL="0" indent="0">
              <a:buNone/>
            </a:pPr>
            <a:endParaRPr lang="en-US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 identifiers cannot keywords in java language.</a:t>
            </a:r>
          </a:p>
          <a:p>
            <a:pPr marL="0" indent="0">
              <a:buNone/>
            </a:pPr>
            <a:r>
              <a:rPr lang="en-US" sz="2800" dirty="0" smtClean="0"/>
              <a:t>    for example “class”, “ static” , “</a:t>
            </a:r>
            <a:r>
              <a:rPr lang="en-US" sz="2800" dirty="0"/>
              <a:t> </a:t>
            </a:r>
            <a:r>
              <a:rPr lang="en-US" sz="2800" dirty="0" err="1" smtClean="0"/>
              <a:t>int</a:t>
            </a:r>
            <a:r>
              <a:rPr lang="en-US" sz="2800" dirty="0" smtClean="0"/>
              <a:t> ” 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6450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naming </a:t>
            </a:r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case sensitive – capitalization matter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>
                <a:solidFill>
                  <a:schemeClr val="tx2"/>
                </a:solidFill>
              </a:rPr>
              <a:t>Book</a:t>
            </a:r>
            <a:r>
              <a:rPr lang="en-US" dirty="0" smtClean="0"/>
              <a:t>  is not </a:t>
            </a:r>
            <a:r>
              <a:rPr lang="en-US" dirty="0" smtClean="0">
                <a:solidFill>
                  <a:schemeClr val="tx2"/>
                </a:solidFill>
              </a:rPr>
              <a:t>book</a:t>
            </a:r>
            <a:r>
              <a:rPr lang="en-US" dirty="0" smtClean="0"/>
              <a:t> and not </a:t>
            </a:r>
            <a:r>
              <a:rPr lang="en-US" dirty="0" smtClean="0">
                <a:solidFill>
                  <a:schemeClr val="tx2"/>
                </a:solidFill>
              </a:rPr>
              <a:t>BOOK</a:t>
            </a:r>
          </a:p>
          <a:p>
            <a:r>
              <a:rPr lang="en-US" dirty="0" smtClean="0"/>
              <a:t>Choose variable name that informative.</a:t>
            </a:r>
          </a:p>
          <a:p>
            <a:pPr marL="274320" lvl="1" indent="0">
              <a:buNone/>
            </a:pPr>
            <a:r>
              <a:rPr lang="en-US" dirty="0" smtClean="0"/>
              <a:t>example:</a:t>
            </a:r>
          </a:p>
          <a:p>
            <a:pPr marL="274320" lvl="1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 Good </a:t>
            </a:r>
            <a:r>
              <a:rPr lang="en-US" dirty="0" smtClean="0"/>
              <a:t>: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studentDgree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bad : </a:t>
            </a:r>
            <a:r>
              <a:rPr lang="en-US" dirty="0" err="1" smtClean="0"/>
              <a:t>int</a:t>
            </a:r>
            <a:r>
              <a:rPr lang="en-US" dirty="0" smtClean="0"/>
              <a:t>  tempvar123</a:t>
            </a:r>
          </a:p>
          <a:p>
            <a:pPr marL="274320" lvl="1" indent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Camel case : start variable names with lower case and capitalize each word </a:t>
            </a:r>
          </a:p>
          <a:p>
            <a:pPr marL="274320" lvl="1" indent="0">
              <a:buNone/>
            </a:pPr>
            <a:r>
              <a:rPr lang="en-US" dirty="0" smtClean="0"/>
              <a:t>   example:   </a:t>
            </a:r>
            <a:r>
              <a:rPr lang="en-US" dirty="0" err="1" smtClean="0"/>
              <a:t>circleAreaVariable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342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the following variable are valid and why?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$amount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My*name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</a:t>
            </a:r>
            <a:r>
              <a:rPr lang="en-US" dirty="0" smtClean="0"/>
              <a:t>alary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First name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</a:t>
            </a:r>
            <a:r>
              <a:rPr lang="en-US" dirty="0" smtClean="0"/>
              <a:t>otal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</a:t>
            </a:r>
            <a:r>
              <a:rPr lang="en-US" dirty="0" smtClean="0"/>
              <a:t>ouble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6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smtClean="0"/>
              <a:t>constant </a:t>
            </a:r>
            <a:r>
              <a:rPr lang="en-US" dirty="0" smtClean="0"/>
              <a:t>represents </a:t>
            </a:r>
            <a:r>
              <a:rPr lang="en-US" dirty="0"/>
              <a:t>permanent data that never changes during the process of all the instructions.</a:t>
            </a:r>
          </a:p>
          <a:p>
            <a:r>
              <a:rPr lang="en-US" dirty="0" smtClean="0"/>
              <a:t>The </a:t>
            </a:r>
            <a:r>
              <a:rPr lang="en-US" dirty="0"/>
              <a:t>general syntax for declaring a constant: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smtClean="0">
                <a:solidFill>
                  <a:srgbClr val="0070C0"/>
                </a:solidFill>
              </a:rPr>
              <a:t>final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FF0000"/>
                </a:solidFill>
              </a:rPr>
              <a:t>datatype</a:t>
            </a:r>
            <a:r>
              <a:rPr lang="en-US" b="1" dirty="0"/>
              <a:t> CONSTANTNAME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/>
              <a:t> </a:t>
            </a:r>
            <a:r>
              <a:rPr lang="en-US" b="1" dirty="0">
                <a:solidFill>
                  <a:srgbClr val="7030A0"/>
                </a:solidFill>
              </a:rPr>
              <a:t>VALUE</a:t>
            </a:r>
            <a:r>
              <a:rPr lang="en-US" b="1" dirty="0"/>
              <a:t>;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Example :</a:t>
            </a:r>
          </a:p>
          <a:p>
            <a:r>
              <a:rPr lang="en-US" dirty="0" smtClean="0"/>
              <a:t>  final </a:t>
            </a:r>
            <a:r>
              <a:rPr lang="en-US" dirty="0"/>
              <a:t>double PI = 3.14159; </a:t>
            </a:r>
          </a:p>
          <a:p>
            <a:r>
              <a:rPr lang="en-US" dirty="0" smtClean="0"/>
              <a:t>   final </a:t>
            </a:r>
            <a:r>
              <a:rPr lang="en-US" dirty="0" err="1"/>
              <a:t>int</a:t>
            </a:r>
            <a:r>
              <a:rPr lang="en-US" dirty="0"/>
              <a:t> SIZE = 3;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3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r>
              <a:rPr lang="en-US" b="1" dirty="0"/>
              <a:t>Expression</a:t>
            </a:r>
            <a:r>
              <a:rPr lang="en-US" dirty="0"/>
              <a:t>: A computation involving values, variables, and operators that together evaluates to a value.</a:t>
            </a:r>
          </a:p>
          <a:p>
            <a:pPr marL="0" indent="0">
              <a:buNone/>
            </a:pPr>
            <a:r>
              <a:rPr lang="en-US" dirty="0" smtClean="0"/>
              <a:t>Examples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/>
              <a:t>= 1 + 4 * 5</a:t>
            </a:r>
          </a:p>
          <a:p>
            <a:pPr marL="0" indent="0">
              <a:buNone/>
            </a:pPr>
            <a:r>
              <a:rPr lang="pt-BR" dirty="0" smtClean="0"/>
              <a:t>num </a:t>
            </a:r>
            <a:r>
              <a:rPr lang="pt-BR" dirty="0"/>
              <a:t>= (7 + 2) * 6 / 3</a:t>
            </a:r>
          </a:p>
          <a:p>
            <a:r>
              <a:rPr lang="en-US" dirty="0" smtClean="0"/>
              <a:t>The </a:t>
            </a:r>
            <a:r>
              <a:rPr lang="en-US" dirty="0"/>
              <a:t>simplest expression is a </a:t>
            </a:r>
            <a:r>
              <a:rPr lang="en-US" i="1" dirty="0"/>
              <a:t>literal value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complex expression can use operators </a:t>
            </a:r>
            <a:r>
              <a:rPr lang="en-US" dirty="0" smtClean="0"/>
              <a:t>and parentheses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1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</a:t>
            </a:r>
            <a:r>
              <a:rPr lang="en-US" dirty="0"/>
              <a:t>Problem and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Write a program for computing area of a circle.</a:t>
            </a:r>
          </a:p>
          <a:p>
            <a:pPr marL="0" indent="0">
              <a:buNone/>
            </a:pPr>
            <a:r>
              <a:rPr lang="en-US" dirty="0" smtClean="0"/>
              <a:t>    Writing </a:t>
            </a:r>
            <a:r>
              <a:rPr lang="en-US" dirty="0"/>
              <a:t>a program involves:</a:t>
            </a:r>
          </a:p>
          <a:p>
            <a:r>
              <a:rPr lang="en-US" b="1" dirty="0" smtClean="0"/>
              <a:t>Designing </a:t>
            </a:r>
            <a:r>
              <a:rPr lang="en-US" b="1" dirty="0"/>
              <a:t>an algorithm then </a:t>
            </a:r>
          </a:p>
          <a:p>
            <a:r>
              <a:rPr lang="en-US" b="1" dirty="0" smtClean="0"/>
              <a:t>Translating </a:t>
            </a:r>
            <a:r>
              <a:rPr lang="en-US" b="1" dirty="0"/>
              <a:t>the algorithm into program.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Algorithm </a:t>
            </a:r>
            <a:r>
              <a:rPr lang="en-US" dirty="0"/>
              <a:t>is a list of actions that need to be taken in order to solve a problem.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Algorithm </a:t>
            </a:r>
            <a:r>
              <a:rPr lang="en-US" dirty="0"/>
              <a:t>can help programmer to plan a program</a:t>
            </a:r>
          </a:p>
          <a:p>
            <a:pPr marL="0" indent="0">
              <a:buNone/>
            </a:pPr>
            <a:r>
              <a:rPr lang="en-US" dirty="0" smtClean="0"/>
              <a:t>    It </a:t>
            </a:r>
            <a:r>
              <a:rPr lang="en-US" dirty="0"/>
              <a:t>can be described in natural language or in pseudo code.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Pseudo </a:t>
            </a:r>
            <a:r>
              <a:rPr lang="en-US" dirty="0"/>
              <a:t>code: is natural language mixed with some programming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28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Simple Java Program </a:t>
            </a:r>
            <a:r>
              <a:rPr lang="en-US" sz="2400" dirty="0"/>
              <a:t>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for calculating area of a circle.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The </a:t>
            </a:r>
            <a:r>
              <a:rPr lang="en-US" dirty="0"/>
              <a:t>algorithm for calculating area of a circle can be described as follows:</a:t>
            </a:r>
          </a:p>
          <a:p>
            <a:r>
              <a:rPr lang="en-US" dirty="0" smtClean="0"/>
              <a:t>Read </a:t>
            </a:r>
            <a:r>
              <a:rPr lang="en-US" dirty="0"/>
              <a:t>the circle’s radius.</a:t>
            </a:r>
          </a:p>
          <a:p>
            <a:r>
              <a:rPr lang="en-US" dirty="0" smtClean="0"/>
              <a:t>Compute </a:t>
            </a:r>
            <a:r>
              <a:rPr lang="en-US" dirty="0"/>
              <a:t>the area using the following formula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Display </a:t>
            </a:r>
            <a:r>
              <a:rPr lang="en-US" dirty="0"/>
              <a:t>the result.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0" t="63845" r="38371" b="29665"/>
          <a:stretch/>
        </p:blipFill>
        <p:spPr bwMode="auto">
          <a:xfrm>
            <a:off x="1219200" y="3886200"/>
            <a:ext cx="5308433" cy="70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52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Simple Java Program </a:t>
            </a:r>
            <a:r>
              <a:rPr lang="en-US" sz="2400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needs to read the radius.</a:t>
            </a:r>
          </a:p>
          <a:p>
            <a:r>
              <a:rPr lang="en-US" dirty="0" smtClean="0"/>
              <a:t>In </a:t>
            </a:r>
            <a:r>
              <a:rPr lang="en-US" dirty="0"/>
              <a:t>order to store the radius, the program needs to declare a symbol called </a:t>
            </a:r>
            <a:r>
              <a:rPr lang="en-US" i="1" dirty="0"/>
              <a:t>variable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   public class </a:t>
            </a:r>
            <a:r>
              <a:rPr lang="en-US" dirty="0" err="1" smtClean="0"/>
              <a:t>ComputeArea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 smtClean="0"/>
              <a:t>      public </a:t>
            </a:r>
            <a:r>
              <a:rPr lang="en-US" dirty="0"/>
              <a:t>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double </a:t>
            </a:r>
            <a:r>
              <a:rPr lang="en-US" dirty="0"/>
              <a:t>radius;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// </a:t>
            </a:r>
            <a:r>
              <a:rPr lang="en-US" dirty="0"/>
              <a:t>Step1: Read the radius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// </a:t>
            </a:r>
            <a:r>
              <a:rPr lang="en-US" dirty="0"/>
              <a:t>Step 2: Compute area</a:t>
            </a:r>
          </a:p>
          <a:p>
            <a:pPr marL="0" indent="0">
              <a:buNone/>
            </a:pPr>
            <a:r>
              <a:rPr lang="en-US" dirty="0" smtClean="0"/>
              <a:t>     // </a:t>
            </a:r>
            <a:r>
              <a:rPr lang="en-US" dirty="0"/>
              <a:t>Step 3: Display the area</a:t>
            </a:r>
          </a:p>
          <a:p>
            <a:pPr marL="0" indent="0">
              <a:buNone/>
            </a:pPr>
            <a:r>
              <a:rPr lang="en-US" dirty="0" smtClean="0"/>
              <a:t>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63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Simple Java Program </a:t>
            </a:r>
            <a:r>
              <a:rPr lang="en-US" sz="2400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</a:t>
            </a:r>
            <a:r>
              <a:rPr lang="en-US" dirty="0"/>
              <a:t>a value to variable </a:t>
            </a:r>
            <a:r>
              <a:rPr lang="en-US" dirty="0" smtClean="0"/>
              <a:t>radius:</a:t>
            </a:r>
          </a:p>
          <a:p>
            <a:pPr marL="0" indent="0">
              <a:buNone/>
            </a:pPr>
            <a:r>
              <a:rPr lang="en-US" dirty="0" smtClean="0"/>
              <a:t>  public </a:t>
            </a:r>
            <a:r>
              <a:rPr lang="en-US" dirty="0"/>
              <a:t>class </a:t>
            </a:r>
            <a:r>
              <a:rPr lang="en-US" dirty="0" err="1"/>
              <a:t>ComputeArea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   public </a:t>
            </a:r>
            <a:r>
              <a:rPr lang="en-US" dirty="0"/>
              <a:t>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double </a:t>
            </a:r>
            <a:r>
              <a:rPr lang="en-US" dirty="0"/>
              <a:t>radius</a:t>
            </a:r>
            <a:r>
              <a:rPr lang="en-US" dirty="0" smtClean="0"/>
              <a:t>;       </a:t>
            </a:r>
            <a:r>
              <a:rPr lang="en-US" dirty="0"/>
              <a:t>// declare radius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/>
              <a:t>radius = 20</a:t>
            </a:r>
            <a:r>
              <a:rPr lang="en-US" dirty="0" smtClean="0"/>
              <a:t>;          // </a:t>
            </a:r>
            <a:r>
              <a:rPr lang="en-US" dirty="0"/>
              <a:t>assign radius</a:t>
            </a:r>
          </a:p>
          <a:p>
            <a:pPr marL="0" indent="0">
              <a:buNone/>
            </a:pPr>
            <a:r>
              <a:rPr lang="en-US" dirty="0" smtClean="0"/>
              <a:t>// </a:t>
            </a:r>
            <a:r>
              <a:rPr lang="en-US" dirty="0"/>
              <a:t>Step 2: Compute area</a:t>
            </a:r>
          </a:p>
          <a:p>
            <a:pPr marL="0" indent="0">
              <a:buNone/>
            </a:pPr>
            <a:r>
              <a:rPr lang="en-US" dirty="0"/>
              <a:t>// Step 3: Display the area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1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Simple Java Program </a:t>
            </a:r>
            <a:r>
              <a:rPr lang="en-US" sz="2400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Compute </a:t>
            </a:r>
            <a:r>
              <a:rPr lang="en-US" dirty="0"/>
              <a:t>area using the following formula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The result must be stored in the program so we need a variable for the result.</a:t>
            </a:r>
          </a:p>
          <a:p>
            <a:pPr marL="0" indent="0">
              <a:buNone/>
            </a:pPr>
            <a:r>
              <a:rPr lang="en-US" dirty="0" smtClean="0"/>
              <a:t>   public </a:t>
            </a:r>
            <a:r>
              <a:rPr lang="en-US" dirty="0"/>
              <a:t>class </a:t>
            </a:r>
            <a:r>
              <a:rPr lang="en-US" dirty="0" err="1"/>
              <a:t>ComputeArea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public </a:t>
            </a:r>
            <a:r>
              <a:rPr lang="en-US" dirty="0"/>
              <a:t>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double </a:t>
            </a:r>
            <a:r>
              <a:rPr lang="en-US" dirty="0"/>
              <a:t>radius; </a:t>
            </a:r>
            <a:r>
              <a:rPr lang="en-US" dirty="0" smtClean="0"/>
              <a:t> // </a:t>
            </a:r>
            <a:r>
              <a:rPr lang="en-US" dirty="0"/>
              <a:t>declare radius</a:t>
            </a:r>
          </a:p>
          <a:p>
            <a:pPr marL="0" indent="0">
              <a:buNone/>
            </a:pPr>
            <a:r>
              <a:rPr lang="en-US" dirty="0" smtClean="0"/>
              <a:t>      double </a:t>
            </a:r>
            <a:r>
              <a:rPr lang="en-US" dirty="0"/>
              <a:t>area;</a:t>
            </a:r>
          </a:p>
          <a:p>
            <a:pPr marL="0" indent="0">
              <a:buNone/>
            </a:pPr>
            <a:r>
              <a:rPr lang="en-US" dirty="0" smtClean="0"/>
              <a:t>     radius </a:t>
            </a:r>
            <a:r>
              <a:rPr lang="en-US" dirty="0"/>
              <a:t>= 20</a:t>
            </a:r>
            <a:r>
              <a:rPr lang="en-US" dirty="0" smtClean="0"/>
              <a:t>;       // </a:t>
            </a:r>
            <a:r>
              <a:rPr lang="en-US" dirty="0"/>
              <a:t>assign radius</a:t>
            </a:r>
          </a:p>
          <a:p>
            <a:pPr marL="0" indent="0">
              <a:buNone/>
            </a:pPr>
            <a:r>
              <a:rPr lang="en-US" dirty="0" smtClean="0"/>
              <a:t>     // </a:t>
            </a:r>
            <a:r>
              <a:rPr lang="en-US" dirty="0"/>
              <a:t>Step 2: Compute area</a:t>
            </a:r>
          </a:p>
          <a:p>
            <a:pPr marL="0" indent="0">
              <a:buNone/>
            </a:pPr>
            <a:r>
              <a:rPr lang="en-US" dirty="0" smtClean="0"/>
              <a:t>        area </a:t>
            </a:r>
            <a:r>
              <a:rPr lang="en-US" dirty="0"/>
              <a:t>= radius * radius * 3.14;</a:t>
            </a:r>
          </a:p>
          <a:p>
            <a:pPr marL="0" indent="0">
              <a:buNone/>
            </a:pPr>
            <a:r>
              <a:rPr lang="en-US" dirty="0"/>
              <a:t>// Step 3: Display the area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0" t="63845" r="38371" b="29665"/>
          <a:stretch/>
        </p:blipFill>
        <p:spPr bwMode="auto">
          <a:xfrm>
            <a:off x="914401" y="1905000"/>
            <a:ext cx="5105400" cy="67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59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To know </a:t>
            </a:r>
            <a:r>
              <a:rPr lang="en-US" dirty="0" smtClean="0"/>
              <a:t>about Data </a:t>
            </a:r>
            <a:r>
              <a:rPr lang="en-US" dirty="0"/>
              <a:t>and data types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use identifiers to name variables, constants, methods, and classes.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use of variables to store data.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use constants to store permanent data.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To know about Algorithms.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program with assignment statements and expressions.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use Java operators to write expressions.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become familiar with Java documentation, programming style.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Simple Java Program </a:t>
            </a:r>
            <a:r>
              <a:rPr lang="en-US" sz="2400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Now </a:t>
            </a:r>
            <a:r>
              <a:rPr lang="en-US" dirty="0"/>
              <a:t>we can display the </a:t>
            </a:r>
            <a:r>
              <a:rPr lang="en-US" dirty="0" smtClean="0"/>
              <a:t>result.</a:t>
            </a:r>
          </a:p>
          <a:p>
            <a:pPr marL="0" indent="0">
              <a:buNone/>
            </a:pPr>
            <a:r>
              <a:rPr lang="en-US" dirty="0" smtClean="0"/>
              <a:t>  public </a:t>
            </a:r>
            <a:r>
              <a:rPr lang="en-US" dirty="0"/>
              <a:t>class </a:t>
            </a:r>
            <a:r>
              <a:rPr lang="en-US" dirty="0" err="1"/>
              <a:t>ComputeArea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  public </a:t>
            </a:r>
            <a:r>
              <a:rPr lang="en-US" dirty="0"/>
              <a:t>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double </a:t>
            </a:r>
            <a:r>
              <a:rPr lang="en-US" dirty="0"/>
              <a:t>radius; // declare radius</a:t>
            </a:r>
          </a:p>
          <a:p>
            <a:pPr marL="0" indent="0">
              <a:buNone/>
            </a:pPr>
            <a:r>
              <a:rPr lang="en-US" dirty="0" smtClean="0"/>
              <a:t>       double </a:t>
            </a:r>
            <a:r>
              <a:rPr lang="en-US" dirty="0"/>
              <a:t>area;</a:t>
            </a:r>
          </a:p>
          <a:p>
            <a:pPr marL="0" indent="0">
              <a:buNone/>
            </a:pPr>
            <a:r>
              <a:rPr lang="en-US" dirty="0" smtClean="0"/>
              <a:t>       radius </a:t>
            </a:r>
            <a:r>
              <a:rPr lang="en-US" dirty="0"/>
              <a:t>= 20;// assign radius</a:t>
            </a:r>
          </a:p>
          <a:p>
            <a:pPr marL="0" indent="0">
              <a:buNone/>
            </a:pPr>
            <a:r>
              <a:rPr lang="en-US" dirty="0" smtClean="0"/>
              <a:t>       // </a:t>
            </a:r>
            <a:r>
              <a:rPr lang="en-US" dirty="0"/>
              <a:t>Step 2: Compute area</a:t>
            </a:r>
          </a:p>
          <a:p>
            <a:pPr marL="0" indent="0">
              <a:buNone/>
            </a:pPr>
            <a:r>
              <a:rPr lang="en-US" dirty="0" smtClean="0"/>
              <a:t>        area </a:t>
            </a:r>
            <a:r>
              <a:rPr lang="en-US" dirty="0"/>
              <a:t>= radius * radius * 3.14;</a:t>
            </a:r>
          </a:p>
          <a:p>
            <a:pPr marL="0" indent="0">
              <a:buNone/>
            </a:pPr>
            <a:r>
              <a:rPr lang="en-US" dirty="0" smtClean="0"/>
              <a:t>       // </a:t>
            </a:r>
            <a:r>
              <a:rPr lang="en-US" dirty="0"/>
              <a:t>Step 3: Display the area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(“ The area of the circle of radius “ + radius + “ = “ + area);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6285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Trace a Program Execution </a:t>
            </a:r>
            <a:r>
              <a:rPr lang="en-US" sz="2200" dirty="0" smtClean="0"/>
              <a:t>(</a:t>
            </a:r>
            <a:r>
              <a:rPr lang="en-US" sz="2000" dirty="0" smtClean="0"/>
              <a:t>1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/*author:</a:t>
            </a:r>
          </a:p>
          <a:p>
            <a:pPr marL="0" indent="0">
              <a:buNone/>
            </a:pPr>
            <a:r>
              <a:rPr lang="en-US" b="1" dirty="0"/>
              <a:t>This Program computes area of a circle */</a:t>
            </a:r>
          </a:p>
          <a:p>
            <a:pPr marL="0" indent="0">
              <a:buNone/>
            </a:pPr>
            <a:r>
              <a:rPr lang="en-US" b="1" dirty="0"/>
              <a:t>public class </a:t>
            </a:r>
            <a:r>
              <a:rPr lang="en-US" b="1" dirty="0" err="1"/>
              <a:t>ComputeArea</a:t>
            </a:r>
            <a:r>
              <a:rPr lang="en-US" b="1" dirty="0"/>
              <a:t> {</a:t>
            </a:r>
          </a:p>
          <a:p>
            <a:pPr marL="0" indent="0">
              <a:buNone/>
            </a:pPr>
            <a:r>
              <a:rPr lang="en-US" b="1" dirty="0"/>
              <a:t>/* Main method */</a:t>
            </a:r>
          </a:p>
          <a:p>
            <a:pPr marL="0" indent="0">
              <a:buNone/>
            </a:pPr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 {</a:t>
            </a:r>
          </a:p>
          <a:p>
            <a:pPr marL="0" indent="0">
              <a:buNone/>
            </a:pPr>
            <a:r>
              <a:rPr lang="en-US" b="1" dirty="0"/>
              <a:t>double radius;</a:t>
            </a:r>
          </a:p>
          <a:p>
            <a:pPr marL="0" indent="0">
              <a:buNone/>
            </a:pPr>
            <a:r>
              <a:rPr lang="en-US" b="1" dirty="0"/>
              <a:t>double area;</a:t>
            </a:r>
          </a:p>
          <a:p>
            <a:pPr marL="0" indent="0">
              <a:buNone/>
            </a:pPr>
            <a:r>
              <a:rPr lang="en-US" b="1" dirty="0"/>
              <a:t>// Assign the radius</a:t>
            </a:r>
          </a:p>
          <a:p>
            <a:pPr marL="0" indent="0">
              <a:buNone/>
            </a:pPr>
            <a:r>
              <a:rPr lang="en-US" b="1" dirty="0"/>
              <a:t>radius = 20;</a:t>
            </a:r>
          </a:p>
          <a:p>
            <a:pPr marL="0" indent="0">
              <a:buNone/>
            </a:pPr>
            <a:r>
              <a:rPr lang="en-US" b="1" dirty="0"/>
              <a:t>// Compute area</a:t>
            </a:r>
          </a:p>
          <a:p>
            <a:pPr marL="0" indent="0">
              <a:buNone/>
            </a:pPr>
            <a:r>
              <a:rPr lang="en-US" b="1" dirty="0"/>
              <a:t>area = radius * radius * 3.14159;</a:t>
            </a:r>
          </a:p>
          <a:p>
            <a:pPr marL="0" indent="0">
              <a:buNone/>
            </a:pPr>
            <a:r>
              <a:rPr lang="en-US" b="1" dirty="0"/>
              <a:t>// Display results</a:t>
            </a:r>
          </a:p>
          <a:p>
            <a:pPr marL="0" indent="0">
              <a:buNone/>
            </a:pPr>
            <a:r>
              <a:rPr lang="en-US" b="1" dirty="0" err="1"/>
              <a:t>System.out.println</a:t>
            </a:r>
            <a:r>
              <a:rPr lang="en-US" b="1" dirty="0"/>
              <a:t>("The area for the circle of radius " +</a:t>
            </a:r>
          </a:p>
          <a:p>
            <a:pPr marL="0" indent="0">
              <a:buNone/>
            </a:pPr>
            <a:r>
              <a:rPr lang="en-US" b="1" dirty="0"/>
              <a:t>radius + " is " + area);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048000"/>
            <a:ext cx="4495800" cy="3048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7" t="26154" r="21288" b="52799"/>
          <a:stretch/>
        </p:blipFill>
        <p:spPr bwMode="auto">
          <a:xfrm>
            <a:off x="5715000" y="1950737"/>
            <a:ext cx="2189101" cy="153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245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Trace a Program Execution </a:t>
            </a:r>
            <a:r>
              <a:rPr lang="en-US" sz="2200" dirty="0" smtClean="0"/>
              <a:t>(</a:t>
            </a:r>
            <a:r>
              <a:rPr lang="en-US" sz="2000" dirty="0" smtClean="0"/>
              <a:t>2</a:t>
            </a:r>
            <a:r>
              <a:rPr lang="en-US" sz="22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/*author:</a:t>
            </a:r>
          </a:p>
          <a:p>
            <a:pPr marL="0" indent="0">
              <a:buNone/>
            </a:pPr>
            <a:r>
              <a:rPr lang="en-US" b="1" dirty="0"/>
              <a:t>This Program computes area of a circle */</a:t>
            </a:r>
          </a:p>
          <a:p>
            <a:pPr marL="0" indent="0">
              <a:buNone/>
            </a:pPr>
            <a:r>
              <a:rPr lang="en-US" b="1" dirty="0"/>
              <a:t>public class </a:t>
            </a:r>
            <a:r>
              <a:rPr lang="en-US" b="1" dirty="0" err="1"/>
              <a:t>ComputeArea</a:t>
            </a:r>
            <a:r>
              <a:rPr lang="en-US" b="1" dirty="0"/>
              <a:t> {</a:t>
            </a:r>
          </a:p>
          <a:p>
            <a:pPr marL="0" indent="0">
              <a:buNone/>
            </a:pPr>
            <a:r>
              <a:rPr lang="en-US" b="1" dirty="0"/>
              <a:t>/* Main method */</a:t>
            </a:r>
          </a:p>
          <a:p>
            <a:pPr marL="0" indent="0">
              <a:buNone/>
            </a:pPr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 {</a:t>
            </a:r>
          </a:p>
          <a:p>
            <a:pPr marL="0" indent="0">
              <a:buNone/>
            </a:pPr>
            <a:r>
              <a:rPr lang="en-US" b="1" dirty="0"/>
              <a:t>double radius;</a:t>
            </a:r>
          </a:p>
          <a:p>
            <a:pPr marL="0" indent="0">
              <a:buNone/>
            </a:pPr>
            <a:r>
              <a:rPr lang="en-US" b="1" dirty="0"/>
              <a:t>double area;</a:t>
            </a:r>
          </a:p>
          <a:p>
            <a:pPr marL="0" indent="0">
              <a:buNone/>
            </a:pPr>
            <a:r>
              <a:rPr lang="en-US" b="1" dirty="0"/>
              <a:t>// Assign the radius</a:t>
            </a:r>
          </a:p>
          <a:p>
            <a:pPr marL="0" indent="0">
              <a:buNone/>
            </a:pPr>
            <a:r>
              <a:rPr lang="en-US" b="1" dirty="0"/>
              <a:t>radius = 20;</a:t>
            </a:r>
          </a:p>
          <a:p>
            <a:pPr marL="0" indent="0">
              <a:buNone/>
            </a:pPr>
            <a:r>
              <a:rPr lang="en-US" b="1" dirty="0"/>
              <a:t>// Compute area</a:t>
            </a:r>
          </a:p>
          <a:p>
            <a:pPr marL="0" indent="0">
              <a:buNone/>
            </a:pPr>
            <a:r>
              <a:rPr lang="en-US" b="1" dirty="0"/>
              <a:t>area = radius * radius * 3.14159;</a:t>
            </a:r>
          </a:p>
          <a:p>
            <a:pPr marL="0" indent="0">
              <a:buNone/>
            </a:pPr>
            <a:r>
              <a:rPr lang="en-US" b="1" dirty="0"/>
              <a:t>// Display results</a:t>
            </a:r>
          </a:p>
          <a:p>
            <a:pPr marL="0" indent="0">
              <a:buNone/>
            </a:pPr>
            <a:r>
              <a:rPr lang="en-US" b="1" dirty="0" err="1"/>
              <a:t>System.out.println</a:t>
            </a:r>
            <a:r>
              <a:rPr lang="en-US" b="1" dirty="0"/>
              <a:t>("The area for the circle of radius " +</a:t>
            </a:r>
          </a:p>
          <a:p>
            <a:pPr marL="0" indent="0">
              <a:buNone/>
            </a:pPr>
            <a:r>
              <a:rPr lang="en-US" b="1" dirty="0"/>
              <a:t>radius + " is " + area);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352800"/>
            <a:ext cx="4495800" cy="3048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7" t="34423" r="21396" b="32789"/>
          <a:stretch/>
        </p:blipFill>
        <p:spPr bwMode="auto">
          <a:xfrm>
            <a:off x="6477000" y="2518116"/>
            <a:ext cx="2202328" cy="239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576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Trace a Program Execution </a:t>
            </a:r>
            <a:r>
              <a:rPr lang="en-US" sz="2200" dirty="0" smtClean="0"/>
              <a:t>(</a:t>
            </a:r>
            <a:r>
              <a:rPr lang="en-US" sz="2000" dirty="0" smtClean="0"/>
              <a:t>3</a:t>
            </a:r>
            <a:r>
              <a:rPr lang="en-US" sz="22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/*author:</a:t>
            </a:r>
          </a:p>
          <a:p>
            <a:pPr marL="0" indent="0">
              <a:buNone/>
            </a:pPr>
            <a:r>
              <a:rPr lang="en-US" b="1" dirty="0"/>
              <a:t>This Program computes area of a circle */</a:t>
            </a:r>
          </a:p>
          <a:p>
            <a:pPr marL="0" indent="0">
              <a:buNone/>
            </a:pPr>
            <a:r>
              <a:rPr lang="en-US" b="1" dirty="0"/>
              <a:t>public class </a:t>
            </a:r>
            <a:r>
              <a:rPr lang="en-US" b="1" dirty="0" err="1"/>
              <a:t>ComputeArea</a:t>
            </a:r>
            <a:r>
              <a:rPr lang="en-US" b="1" dirty="0"/>
              <a:t> {</a:t>
            </a:r>
          </a:p>
          <a:p>
            <a:pPr marL="0" indent="0">
              <a:buNone/>
            </a:pPr>
            <a:r>
              <a:rPr lang="en-US" b="1" dirty="0"/>
              <a:t>/* Main method */</a:t>
            </a:r>
          </a:p>
          <a:p>
            <a:pPr marL="0" indent="0">
              <a:buNone/>
            </a:pPr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 {</a:t>
            </a:r>
          </a:p>
          <a:p>
            <a:pPr marL="0" indent="0">
              <a:buNone/>
            </a:pPr>
            <a:r>
              <a:rPr lang="en-US" b="1" dirty="0"/>
              <a:t>double radius;</a:t>
            </a:r>
          </a:p>
          <a:p>
            <a:pPr marL="0" indent="0">
              <a:buNone/>
            </a:pPr>
            <a:r>
              <a:rPr lang="en-US" b="1" dirty="0"/>
              <a:t>double area;</a:t>
            </a:r>
          </a:p>
          <a:p>
            <a:pPr marL="0" indent="0">
              <a:buNone/>
            </a:pPr>
            <a:r>
              <a:rPr lang="en-US" b="1" dirty="0"/>
              <a:t>// Assign the radius</a:t>
            </a:r>
          </a:p>
          <a:p>
            <a:pPr marL="0" indent="0">
              <a:buNone/>
            </a:pPr>
            <a:r>
              <a:rPr lang="en-US" b="1" dirty="0"/>
              <a:t>radius = 20;</a:t>
            </a:r>
          </a:p>
          <a:p>
            <a:pPr marL="0" indent="0">
              <a:buNone/>
            </a:pPr>
            <a:r>
              <a:rPr lang="en-US" b="1" dirty="0"/>
              <a:t>// Compute area</a:t>
            </a:r>
          </a:p>
          <a:p>
            <a:pPr marL="0" indent="0">
              <a:buNone/>
            </a:pPr>
            <a:r>
              <a:rPr lang="en-US" b="1" dirty="0"/>
              <a:t>area = radius * radius * 3.14159;</a:t>
            </a:r>
          </a:p>
          <a:p>
            <a:pPr marL="0" indent="0">
              <a:buNone/>
            </a:pPr>
            <a:r>
              <a:rPr lang="en-US" b="1" dirty="0"/>
              <a:t>// Display results</a:t>
            </a:r>
          </a:p>
          <a:p>
            <a:pPr marL="0" indent="0">
              <a:buNone/>
            </a:pPr>
            <a:r>
              <a:rPr lang="en-US" b="1" dirty="0" err="1"/>
              <a:t>System.out.println</a:t>
            </a:r>
            <a:r>
              <a:rPr lang="en-US" b="1" dirty="0"/>
              <a:t>("The area for the circle of radius " +</a:t>
            </a:r>
          </a:p>
          <a:p>
            <a:pPr marL="0" indent="0">
              <a:buNone/>
            </a:pPr>
            <a:r>
              <a:rPr lang="en-US" b="1" dirty="0"/>
              <a:t>radius + " is " + area);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86200"/>
            <a:ext cx="4495800" cy="3048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7" t="26154" r="21288" b="44792"/>
          <a:stretch/>
        </p:blipFill>
        <p:spPr bwMode="auto">
          <a:xfrm>
            <a:off x="6400800" y="2286000"/>
            <a:ext cx="2134510" cy="212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3962400" y="3581400"/>
            <a:ext cx="22860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03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Trace a Program Execution </a:t>
            </a:r>
            <a:r>
              <a:rPr lang="en-US" sz="2200" dirty="0" smtClean="0"/>
              <a:t>(</a:t>
            </a:r>
            <a:r>
              <a:rPr lang="en-US" sz="2000" dirty="0" smtClean="0"/>
              <a:t>4</a:t>
            </a:r>
            <a:r>
              <a:rPr lang="en-US" sz="22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/*author:</a:t>
            </a:r>
          </a:p>
          <a:p>
            <a:pPr marL="0" indent="0">
              <a:buNone/>
            </a:pPr>
            <a:r>
              <a:rPr lang="en-US" b="1" dirty="0"/>
              <a:t>This Program computes area of a circle */</a:t>
            </a:r>
          </a:p>
          <a:p>
            <a:pPr marL="0" indent="0">
              <a:buNone/>
            </a:pPr>
            <a:r>
              <a:rPr lang="en-US" b="1" dirty="0"/>
              <a:t>public class </a:t>
            </a:r>
            <a:r>
              <a:rPr lang="en-US" b="1" dirty="0" err="1"/>
              <a:t>ComputeArea</a:t>
            </a:r>
            <a:r>
              <a:rPr lang="en-US" b="1" dirty="0"/>
              <a:t> {</a:t>
            </a:r>
          </a:p>
          <a:p>
            <a:pPr marL="0" indent="0">
              <a:buNone/>
            </a:pPr>
            <a:r>
              <a:rPr lang="en-US" b="1" dirty="0"/>
              <a:t>/* Main method */</a:t>
            </a:r>
          </a:p>
          <a:p>
            <a:pPr marL="0" indent="0">
              <a:buNone/>
            </a:pPr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 {</a:t>
            </a:r>
          </a:p>
          <a:p>
            <a:pPr marL="0" indent="0">
              <a:buNone/>
            </a:pPr>
            <a:r>
              <a:rPr lang="en-US" b="1" dirty="0"/>
              <a:t>double radius;</a:t>
            </a:r>
          </a:p>
          <a:p>
            <a:pPr marL="0" indent="0">
              <a:buNone/>
            </a:pPr>
            <a:r>
              <a:rPr lang="en-US" b="1" dirty="0"/>
              <a:t>double area;</a:t>
            </a:r>
          </a:p>
          <a:p>
            <a:pPr marL="0" indent="0">
              <a:buNone/>
            </a:pPr>
            <a:r>
              <a:rPr lang="en-US" b="1" dirty="0"/>
              <a:t>// Assign the radius</a:t>
            </a:r>
          </a:p>
          <a:p>
            <a:pPr marL="0" indent="0">
              <a:buNone/>
            </a:pPr>
            <a:r>
              <a:rPr lang="en-US" b="1" dirty="0"/>
              <a:t>radius = 20;</a:t>
            </a:r>
          </a:p>
          <a:p>
            <a:pPr marL="0" indent="0">
              <a:buNone/>
            </a:pPr>
            <a:r>
              <a:rPr lang="en-US" b="1" dirty="0"/>
              <a:t>// Compute area</a:t>
            </a:r>
          </a:p>
          <a:p>
            <a:pPr marL="0" indent="0">
              <a:buNone/>
            </a:pPr>
            <a:r>
              <a:rPr lang="en-US" b="1" dirty="0"/>
              <a:t>area = radius * radius * 3.14159;</a:t>
            </a:r>
          </a:p>
          <a:p>
            <a:pPr marL="0" indent="0">
              <a:buNone/>
            </a:pPr>
            <a:r>
              <a:rPr lang="en-US" b="1" dirty="0"/>
              <a:t>// Display results</a:t>
            </a:r>
          </a:p>
          <a:p>
            <a:pPr marL="0" indent="0">
              <a:buNone/>
            </a:pPr>
            <a:r>
              <a:rPr lang="en-US" b="1" dirty="0" err="1"/>
              <a:t>System.out.println</a:t>
            </a:r>
            <a:r>
              <a:rPr lang="en-US" b="1" dirty="0"/>
              <a:t>("The area for the circle of radius " +</a:t>
            </a:r>
          </a:p>
          <a:p>
            <a:pPr marL="0" indent="0">
              <a:buNone/>
            </a:pPr>
            <a:r>
              <a:rPr lang="en-US" b="1" dirty="0"/>
              <a:t>radius + " is " + area);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925" y="4495800"/>
            <a:ext cx="4495800" cy="3048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4" t="33654" r="21180" b="31529"/>
          <a:stretch/>
        </p:blipFill>
        <p:spPr bwMode="auto">
          <a:xfrm>
            <a:off x="6477000" y="2133600"/>
            <a:ext cx="2435181" cy="254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4419600" y="3200400"/>
            <a:ext cx="2286000" cy="1143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3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Trace a Program Execution </a:t>
            </a:r>
            <a:r>
              <a:rPr lang="en-US" sz="2200" dirty="0" smtClean="0"/>
              <a:t>(</a:t>
            </a:r>
            <a:r>
              <a:rPr lang="en-US" sz="2000" dirty="0" smtClean="0"/>
              <a:t>5</a:t>
            </a:r>
            <a:r>
              <a:rPr lang="en-US" sz="22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/*author:</a:t>
            </a:r>
          </a:p>
          <a:p>
            <a:pPr marL="0" indent="0">
              <a:buNone/>
            </a:pPr>
            <a:r>
              <a:rPr lang="en-US" b="1" dirty="0"/>
              <a:t>This Program computes area of a circle */</a:t>
            </a:r>
          </a:p>
          <a:p>
            <a:pPr marL="0" indent="0">
              <a:buNone/>
            </a:pPr>
            <a:r>
              <a:rPr lang="en-US" b="1" dirty="0"/>
              <a:t>public class </a:t>
            </a:r>
            <a:r>
              <a:rPr lang="en-US" b="1" dirty="0" err="1"/>
              <a:t>ComputeArea</a:t>
            </a:r>
            <a:r>
              <a:rPr lang="en-US" b="1" dirty="0"/>
              <a:t> {</a:t>
            </a:r>
          </a:p>
          <a:p>
            <a:pPr marL="0" indent="0">
              <a:buNone/>
            </a:pPr>
            <a:r>
              <a:rPr lang="en-US" b="1" dirty="0"/>
              <a:t>/* Main method */</a:t>
            </a:r>
          </a:p>
          <a:p>
            <a:pPr marL="0" indent="0">
              <a:buNone/>
            </a:pPr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 {</a:t>
            </a:r>
          </a:p>
          <a:p>
            <a:pPr marL="0" indent="0">
              <a:buNone/>
            </a:pPr>
            <a:r>
              <a:rPr lang="en-US" b="1" dirty="0"/>
              <a:t>double radius;</a:t>
            </a:r>
          </a:p>
          <a:p>
            <a:pPr marL="0" indent="0">
              <a:buNone/>
            </a:pPr>
            <a:r>
              <a:rPr lang="en-US" b="1" dirty="0"/>
              <a:t>double area;</a:t>
            </a:r>
          </a:p>
          <a:p>
            <a:pPr marL="0" indent="0">
              <a:buNone/>
            </a:pPr>
            <a:r>
              <a:rPr lang="en-US" b="1" dirty="0"/>
              <a:t>// Assign the radius</a:t>
            </a:r>
          </a:p>
          <a:p>
            <a:pPr marL="0" indent="0">
              <a:buNone/>
            </a:pPr>
            <a:r>
              <a:rPr lang="en-US" b="1" dirty="0"/>
              <a:t>radius = 20;</a:t>
            </a:r>
          </a:p>
          <a:p>
            <a:pPr marL="0" indent="0">
              <a:buNone/>
            </a:pPr>
            <a:r>
              <a:rPr lang="en-US" b="1" dirty="0"/>
              <a:t>// Compute area</a:t>
            </a:r>
          </a:p>
          <a:p>
            <a:pPr marL="0" indent="0">
              <a:buNone/>
            </a:pPr>
            <a:r>
              <a:rPr lang="en-US" b="1" dirty="0"/>
              <a:t>area = radius * radius * 3.14159;</a:t>
            </a:r>
          </a:p>
          <a:p>
            <a:pPr marL="0" indent="0">
              <a:buNone/>
            </a:pPr>
            <a:r>
              <a:rPr lang="en-US" b="1" dirty="0"/>
              <a:t>// Display results</a:t>
            </a:r>
          </a:p>
          <a:p>
            <a:pPr marL="0" indent="0">
              <a:buNone/>
            </a:pPr>
            <a:r>
              <a:rPr lang="en-US" b="1" dirty="0" err="1"/>
              <a:t>System.out.println</a:t>
            </a:r>
            <a:r>
              <a:rPr lang="en-US" b="1" dirty="0"/>
              <a:t>("The area for the circle of radius " +</a:t>
            </a:r>
          </a:p>
          <a:p>
            <a:pPr marL="0" indent="0">
              <a:buNone/>
            </a:pPr>
            <a:r>
              <a:rPr lang="en-US" b="1" dirty="0"/>
              <a:t>radius + " is " + area);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92456" y="5029200"/>
            <a:ext cx="6365544" cy="6096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3" t="37308" r="22802" b="45895"/>
          <a:stretch/>
        </p:blipFill>
        <p:spPr bwMode="auto">
          <a:xfrm>
            <a:off x="6708081" y="2408409"/>
            <a:ext cx="2224165" cy="122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0" t="35028" r="50000" b="56577"/>
          <a:stretch/>
        </p:blipFill>
        <p:spPr bwMode="auto">
          <a:xfrm>
            <a:off x="3250637" y="3657600"/>
            <a:ext cx="5681611" cy="79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5105400" y="4449157"/>
            <a:ext cx="1371600" cy="58004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61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2) Write a program to find Total and average of 10 </a:t>
            </a:r>
            <a:r>
              <a:rPr lang="en-US" dirty="0" smtClean="0"/>
              <a:t>numbers?</a:t>
            </a:r>
            <a:endParaRPr lang="en-US" dirty="0"/>
          </a:p>
          <a:p>
            <a:pPr>
              <a:buNone/>
            </a:pPr>
            <a:r>
              <a:rPr lang="en-US" dirty="0"/>
              <a:t>3) Write a program to find Area and Perimeter of  Rectangle if </a:t>
            </a:r>
          </a:p>
          <a:p>
            <a:pPr>
              <a:buNone/>
            </a:pPr>
            <a:r>
              <a:rPr lang="en-US" dirty="0"/>
              <a:t>     length = 25 and Width = 10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58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</a:t>
            </a:r>
            <a:r>
              <a:rPr lang="en-US" sz="2400" dirty="0"/>
              <a:t>(1)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2208"/>
            <a:ext cx="9216352" cy="321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558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</a:t>
            </a:r>
            <a:r>
              <a:rPr lang="en-US" dirty="0"/>
              <a:t>Operators </a:t>
            </a:r>
            <a:r>
              <a:rPr lang="en-US" sz="2400" dirty="0"/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As a program runs, its expressions are </a:t>
            </a:r>
            <a:r>
              <a:rPr lang="en-US" i="1" dirty="0"/>
              <a:t>evaluated</a:t>
            </a:r>
            <a:r>
              <a:rPr lang="en-US" dirty="0"/>
              <a:t>.</a:t>
            </a:r>
          </a:p>
          <a:p>
            <a:r>
              <a:rPr lang="en-US" dirty="0" smtClean="0"/>
              <a:t>1 </a:t>
            </a:r>
            <a:r>
              <a:rPr lang="en-US" dirty="0"/>
              <a:t>+ </a:t>
            </a:r>
            <a:r>
              <a:rPr lang="en-US" dirty="0" smtClean="0"/>
              <a:t>1        evaluates </a:t>
            </a:r>
            <a:r>
              <a:rPr lang="en-US" dirty="0"/>
              <a:t>to 2</a:t>
            </a:r>
          </a:p>
          <a:p>
            <a:r>
              <a:rPr lang="en-US" dirty="0" smtClean="0"/>
              <a:t>20 </a:t>
            </a:r>
            <a:r>
              <a:rPr lang="en-US" dirty="0"/>
              <a:t>% 3 </a:t>
            </a:r>
            <a:r>
              <a:rPr lang="en-US" dirty="0" smtClean="0"/>
              <a:t>    </a:t>
            </a:r>
            <a:r>
              <a:rPr lang="en-US" dirty="0" err="1" smtClean="0"/>
              <a:t>evalates</a:t>
            </a:r>
            <a:r>
              <a:rPr lang="en-US" dirty="0" smtClean="0"/>
              <a:t>  to </a:t>
            </a:r>
            <a:r>
              <a:rPr lang="en-US" dirty="0"/>
              <a:t>2</a:t>
            </a:r>
          </a:p>
          <a:p>
            <a:r>
              <a:rPr lang="en-US" dirty="0" smtClean="0"/>
              <a:t>5 </a:t>
            </a:r>
            <a:r>
              <a:rPr lang="en-US" dirty="0"/>
              <a:t>/ 2 </a:t>
            </a:r>
            <a:r>
              <a:rPr lang="en-US" dirty="0" smtClean="0"/>
              <a:t>        yields </a:t>
            </a:r>
            <a:r>
              <a:rPr lang="en-US" dirty="0"/>
              <a:t>an integer 2.</a:t>
            </a:r>
          </a:p>
          <a:p>
            <a:r>
              <a:rPr lang="en-US" dirty="0" smtClean="0"/>
              <a:t>5.0 </a:t>
            </a:r>
            <a:r>
              <a:rPr lang="en-US" dirty="0"/>
              <a:t>/ </a:t>
            </a:r>
            <a:r>
              <a:rPr lang="en-US" dirty="0" smtClean="0"/>
              <a:t>2       </a:t>
            </a:r>
            <a:r>
              <a:rPr lang="en-US" dirty="0"/>
              <a:t>yields a double value 2.5</a:t>
            </a:r>
          </a:p>
          <a:p>
            <a:r>
              <a:rPr lang="en-US" dirty="0" smtClean="0"/>
              <a:t>5 </a:t>
            </a:r>
            <a:r>
              <a:rPr lang="en-US" dirty="0"/>
              <a:t>% </a:t>
            </a:r>
            <a:r>
              <a:rPr lang="en-US" dirty="0" smtClean="0"/>
              <a:t>2        yields </a:t>
            </a:r>
            <a:r>
              <a:rPr lang="en-US" dirty="0"/>
              <a:t>1 (the remainder of the division is always integer)</a:t>
            </a:r>
          </a:p>
          <a:p>
            <a:r>
              <a:rPr lang="en-US" dirty="0" err="1" smtClean="0"/>
              <a:t>System.out.println</a:t>
            </a:r>
            <a:r>
              <a:rPr lang="en-US" dirty="0" smtClean="0"/>
              <a:t>  (3 </a:t>
            </a:r>
            <a:r>
              <a:rPr lang="en-US" dirty="0"/>
              <a:t>* 4</a:t>
            </a:r>
            <a:r>
              <a:rPr lang="en-US" dirty="0" smtClean="0"/>
              <a:t>);      prints 12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Q</a:t>
            </a:r>
            <a:r>
              <a:rPr lang="en-US" dirty="0"/>
              <a:t>: How would we print the text 3 * 4?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01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and Java Expressions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59047"/>
            <a:ext cx="888332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1" y="4800600"/>
            <a:ext cx="8881439" cy="89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16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 Building Blocks of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There are two basic aspects of programming: 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Data</a:t>
            </a:r>
            <a:r>
              <a:rPr lang="en-US" dirty="0"/>
              <a:t>: To work with data, you need to understand variables and types.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Instructions</a:t>
            </a:r>
            <a:r>
              <a:rPr lang="en-US" dirty="0"/>
              <a:t>: to work with instructions, you need to understand control structures and subroutines.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82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Precedence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applies the operators in a precise sequence determined by the rules of operator precedence.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81066"/>
            <a:ext cx="7668474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285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examples </a:t>
            </a:r>
            <a:r>
              <a:rPr lang="en-US" sz="2400" dirty="0"/>
              <a:t>(1)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755413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91000"/>
            <a:ext cx="76163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170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examples </a:t>
            </a:r>
            <a:r>
              <a:rPr lang="en-US" sz="2400" dirty="0" smtClean="0"/>
              <a:t>(2)</a:t>
            </a:r>
            <a:endParaRPr lang="en-US" sz="240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41" y="1804987"/>
            <a:ext cx="5575334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0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examples </a:t>
            </a:r>
            <a:r>
              <a:rPr lang="en-US" sz="2400" dirty="0" smtClean="0"/>
              <a:t>(3)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4" t="30191" r="27776" b="20709"/>
          <a:stretch/>
        </p:blipFill>
        <p:spPr bwMode="auto">
          <a:xfrm>
            <a:off x="762000" y="1981846"/>
            <a:ext cx="7419430" cy="43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229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values result from the following expressions?</a:t>
            </a:r>
          </a:p>
          <a:p>
            <a:r>
              <a:rPr lang="en-US" dirty="0"/>
              <a:t>9 / 5</a:t>
            </a:r>
          </a:p>
          <a:p>
            <a:r>
              <a:rPr lang="en-US" dirty="0" smtClean="0"/>
              <a:t>695 </a:t>
            </a:r>
            <a:r>
              <a:rPr lang="en-US" dirty="0"/>
              <a:t>% 20</a:t>
            </a:r>
          </a:p>
          <a:p>
            <a:r>
              <a:rPr lang="en-US" dirty="0" smtClean="0"/>
              <a:t>7 </a:t>
            </a:r>
            <a:r>
              <a:rPr lang="en-US" dirty="0"/>
              <a:t>+ 6 * 5</a:t>
            </a:r>
          </a:p>
          <a:p>
            <a:r>
              <a:rPr lang="en-US" dirty="0" smtClean="0"/>
              <a:t>7 </a:t>
            </a:r>
            <a:r>
              <a:rPr lang="en-US" dirty="0"/>
              <a:t>* 6 + 5</a:t>
            </a:r>
          </a:p>
          <a:p>
            <a:r>
              <a:rPr lang="en-US" dirty="0" smtClean="0"/>
              <a:t>248 </a:t>
            </a:r>
            <a:r>
              <a:rPr lang="en-US" dirty="0"/>
              <a:t>% 100 / 5</a:t>
            </a:r>
          </a:p>
          <a:p>
            <a:r>
              <a:rPr lang="en-US" dirty="0" smtClean="0"/>
              <a:t>6 </a:t>
            </a:r>
            <a:r>
              <a:rPr lang="en-US" dirty="0"/>
              <a:t>* 3 -9 / 4</a:t>
            </a:r>
          </a:p>
          <a:p>
            <a:r>
              <a:rPr lang="en-US" dirty="0" smtClean="0"/>
              <a:t>(</a:t>
            </a:r>
            <a:r>
              <a:rPr lang="en-US" dirty="0"/>
              <a:t>5 -7) * 4</a:t>
            </a:r>
          </a:p>
          <a:p>
            <a:r>
              <a:rPr lang="en-US" dirty="0" smtClean="0"/>
              <a:t>6 </a:t>
            </a:r>
            <a:r>
              <a:rPr lang="en-US" dirty="0"/>
              <a:t>+ (18 % (17 -12))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83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numbers (type double)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Examples: 6.022, -42.0, 2.143e17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Placing </a:t>
            </a:r>
            <a:r>
              <a:rPr lang="en-US" dirty="0"/>
              <a:t>.0or .after an integer makes it a double.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The </a:t>
            </a:r>
            <a:r>
              <a:rPr lang="en-US" dirty="0"/>
              <a:t>operators </a:t>
            </a:r>
            <a:r>
              <a:rPr lang="en-US" dirty="0" smtClean="0"/>
              <a:t>+ - * / %  ()  all </a:t>
            </a:r>
            <a:r>
              <a:rPr lang="en-US" dirty="0"/>
              <a:t>still work with double.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produces </a:t>
            </a:r>
            <a:r>
              <a:rPr lang="en-US" dirty="0"/>
              <a:t>an exact answer: 15.0 / </a:t>
            </a:r>
            <a:r>
              <a:rPr lang="en-US" dirty="0" smtClean="0"/>
              <a:t>2.0 is </a:t>
            </a:r>
            <a:r>
              <a:rPr lang="en-US" dirty="0"/>
              <a:t>7.5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Precedence </a:t>
            </a:r>
            <a:r>
              <a:rPr lang="en-US" dirty="0"/>
              <a:t>is the same: </a:t>
            </a:r>
            <a:r>
              <a:rPr lang="en-US" dirty="0" smtClean="0"/>
              <a:t>()  before * /  %   before + -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3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number example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0" t="27192" r="34581" b="12546"/>
          <a:stretch/>
        </p:blipFill>
        <p:spPr bwMode="auto">
          <a:xfrm>
            <a:off x="1447800" y="1600200"/>
            <a:ext cx="5740021" cy="490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986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</a:t>
            </a:r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When </a:t>
            </a:r>
            <a:r>
              <a:rPr lang="en-US" dirty="0" err="1" smtClean="0"/>
              <a:t>int</a:t>
            </a:r>
            <a:r>
              <a:rPr lang="en-US" dirty="0" smtClean="0"/>
              <a:t> and double are </a:t>
            </a:r>
            <a:r>
              <a:rPr lang="en-US" dirty="0"/>
              <a:t>mixed, the result is a double.</a:t>
            </a:r>
          </a:p>
          <a:p>
            <a:r>
              <a:rPr lang="en-US" dirty="0"/>
              <a:t> </a:t>
            </a:r>
            <a:r>
              <a:rPr lang="en-US" dirty="0" smtClean="0"/>
              <a:t>  4.2 </a:t>
            </a:r>
            <a:r>
              <a:rPr lang="en-US" dirty="0"/>
              <a:t>* </a:t>
            </a:r>
            <a:r>
              <a:rPr lang="en-US" dirty="0" smtClean="0"/>
              <a:t>3 is </a:t>
            </a:r>
            <a:r>
              <a:rPr lang="en-US" dirty="0"/>
              <a:t>12.6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The </a:t>
            </a:r>
            <a:r>
              <a:rPr lang="en-US" dirty="0"/>
              <a:t>conversion is per-operator, affecting only its operands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4" t="46923" r="23342" b="6251"/>
          <a:stretch/>
        </p:blipFill>
        <p:spPr bwMode="auto">
          <a:xfrm>
            <a:off x="1219200" y="3276600"/>
            <a:ext cx="6671236" cy="342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84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hand </a:t>
            </a:r>
            <a:r>
              <a:rPr lang="en-US" dirty="0"/>
              <a:t>Assignment Operators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3" t="30384" r="27884" b="26679"/>
          <a:stretch/>
        </p:blipFill>
        <p:spPr bwMode="auto">
          <a:xfrm>
            <a:off x="838200" y="2133600"/>
            <a:ext cx="6756754" cy="35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815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Increment and Decrement Operators </a:t>
            </a:r>
            <a:r>
              <a:rPr lang="en-US" sz="2700" dirty="0"/>
              <a:t>(1)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8" t="32975" r="22623" b="24861"/>
          <a:stretch/>
        </p:blipFill>
        <p:spPr bwMode="auto">
          <a:xfrm>
            <a:off x="192880" y="1905000"/>
            <a:ext cx="8895392" cy="418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28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1026" name="Picture 2" descr="http://www.javatpoint.com/images/datatype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54" y="2057401"/>
            <a:ext cx="5905521" cy="453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592700"/>
              </p:ext>
            </p:extLst>
          </p:nvPr>
        </p:nvGraphicFramePr>
        <p:xfrm>
          <a:off x="152400" y="1676400"/>
          <a:ext cx="8229600" cy="4206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29600"/>
              </a:tblGrid>
              <a:tr h="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dirty="0">
                          <a:effectLst/>
                        </a:rPr>
                        <a:t>In java, there are two types of data </a:t>
                      </a:r>
                      <a:r>
                        <a:rPr lang="en-US" dirty="0" smtClean="0">
                          <a:effectLst/>
                        </a:rPr>
                        <a:t>types 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dirty="0" smtClean="0">
                          <a:effectLst/>
                        </a:rPr>
                        <a:t>primitive </a:t>
                      </a:r>
                      <a:r>
                        <a:rPr lang="en-US" dirty="0">
                          <a:effectLst/>
                        </a:rPr>
                        <a:t>data types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dirty="0">
                          <a:effectLst/>
                        </a:rPr>
                        <a:t>non-primitive data </a:t>
                      </a:r>
                      <a:r>
                        <a:rPr lang="en-US" dirty="0" smtClean="0">
                          <a:effectLst/>
                        </a:rPr>
                        <a:t>types</a:t>
                      </a:r>
                    </a:p>
                    <a:p>
                      <a:pPr>
                        <a:buFont typeface="Arial"/>
                        <a:buNone/>
                      </a:pPr>
                      <a:endParaRPr lang="en-US" dirty="0" smtClean="0">
                        <a:effectLst/>
                      </a:endParaRPr>
                    </a:p>
                    <a:p>
                      <a:r>
                        <a:rPr lang="en-US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A category or set of data values.</a:t>
                      </a:r>
                    </a:p>
                    <a:p>
                      <a:endParaRPr lang="en-US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1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type :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refers to the type of data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that can be stored.</a:t>
                      </a:r>
                    </a:p>
                    <a:p>
                      <a:pPr>
                        <a:buFont typeface="Arial"/>
                        <a:buNone/>
                      </a:pPr>
                      <a:endParaRPr lang="en-US" dirty="0" smtClean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endParaRPr lang="en-US" dirty="0" smtClean="0">
                        <a:effectLst/>
                      </a:endParaRPr>
                    </a:p>
                    <a:p>
                      <a:pPr>
                        <a:buFont typeface="Arial"/>
                        <a:buNone/>
                      </a:pPr>
                      <a:endParaRPr lang="en-US" dirty="0" smtClean="0">
                        <a:effectLst/>
                      </a:endParaRPr>
                    </a:p>
                    <a:p>
                      <a:pPr>
                        <a:buFont typeface="Arial"/>
                        <a:buNone/>
                      </a:pPr>
                      <a:endParaRPr lang="en-US" dirty="0" smtClean="0">
                        <a:effectLst/>
                      </a:endParaRPr>
                    </a:p>
                    <a:p>
                      <a:pPr>
                        <a:buFont typeface="Arial"/>
                        <a:buNone/>
                      </a:pPr>
                      <a:endParaRPr lang="en-US" dirty="0" smtClean="0">
                        <a:effectLst/>
                      </a:endParaRPr>
                    </a:p>
                    <a:p>
                      <a:pPr>
                        <a:buFont typeface="Arial"/>
                        <a:buNone/>
                      </a:pP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030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Increment and Decrement Operators </a:t>
            </a:r>
            <a:r>
              <a:rPr lang="en-US" sz="2700" dirty="0" smtClean="0"/>
              <a:t>(2)</a:t>
            </a:r>
            <a:endParaRPr lang="en-US" sz="27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1" t="39423" r="22910" b="15577"/>
          <a:stretch/>
        </p:blipFill>
        <p:spPr bwMode="auto">
          <a:xfrm>
            <a:off x="191479" y="1676400"/>
            <a:ext cx="8952521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300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Trace Example: Increment and Decrement Operators (1)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286000"/>
            <a:ext cx="44196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n-US" b="1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PrePostTest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smtClean="0"/>
              <a:t>num1 = 1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smtClean="0"/>
              <a:t>num2 = 5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value1, value2;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num1="+ num1);</a:t>
            </a:r>
          </a:p>
          <a:p>
            <a:pPr marL="0" indent="0">
              <a:buNone/>
            </a:pPr>
            <a:r>
              <a:rPr lang="en-US" dirty="0"/>
              <a:t>value1 =++num1;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value1 ="+ value1);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num2 ="+ num2);</a:t>
            </a:r>
          </a:p>
          <a:p>
            <a:pPr marL="0" indent="0">
              <a:buNone/>
            </a:pPr>
            <a:r>
              <a:rPr lang="en-US" dirty="0"/>
              <a:t>value2 =num2++;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value2 ="+ value2);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5486400" y="1600200"/>
            <a:ext cx="3352800" cy="1219200"/>
          </a:xfrm>
          <a:prstGeom prst="wedgeEllipseCallout">
            <a:avLst>
              <a:gd name="adj1" fmla="val -65346"/>
              <a:gd name="adj2" fmla="val 249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Allocate memory for </a:t>
            </a:r>
            <a:r>
              <a:rPr lang="en-US" b="1" dirty="0"/>
              <a:t>num1</a:t>
            </a:r>
            <a:r>
              <a:rPr lang="en-US" dirty="0"/>
              <a:t>, then assign </a:t>
            </a:r>
            <a:r>
              <a:rPr lang="en-US" b="1" dirty="0" smtClean="0"/>
              <a:t>1 </a:t>
            </a:r>
            <a:r>
              <a:rPr lang="en-US" dirty="0" smtClean="0"/>
              <a:t>to it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3" t="36104" r="21180" b="60003"/>
          <a:stretch/>
        </p:blipFill>
        <p:spPr bwMode="auto">
          <a:xfrm>
            <a:off x="6210038" y="3200401"/>
            <a:ext cx="243882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332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Trace Example: Increment and Decrement Operators </a:t>
            </a:r>
            <a:r>
              <a:rPr lang="en-US" sz="2400" dirty="0" smtClean="0"/>
              <a:t>(2)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57200" y="2743200"/>
            <a:ext cx="44196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PrePostTest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smtClean="0"/>
              <a:t>num1 = 1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smtClean="0"/>
              <a:t>num2 = 5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value1, value2;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num1="+ num1);</a:t>
            </a:r>
          </a:p>
          <a:p>
            <a:pPr marL="0" indent="0">
              <a:buNone/>
            </a:pPr>
            <a:r>
              <a:rPr lang="en-US" dirty="0"/>
              <a:t>value1 =++num1;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value1 ="+ value1);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num2 ="+ num2);</a:t>
            </a:r>
          </a:p>
          <a:p>
            <a:pPr marL="0" indent="0">
              <a:buNone/>
            </a:pPr>
            <a:r>
              <a:rPr lang="en-US" dirty="0"/>
              <a:t>value2 =num2++;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value2 ="+ value2);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5562600" y="1828800"/>
            <a:ext cx="3276600" cy="914400"/>
          </a:xfrm>
          <a:prstGeom prst="wedgeEllipseCallout">
            <a:avLst>
              <a:gd name="adj1" fmla="val -70399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Allocate memory for </a:t>
            </a:r>
            <a:r>
              <a:rPr lang="en-US" b="1" dirty="0"/>
              <a:t>num2</a:t>
            </a:r>
            <a:r>
              <a:rPr lang="en-US" dirty="0"/>
              <a:t>, then assign </a:t>
            </a:r>
            <a:r>
              <a:rPr lang="en-US" b="1" dirty="0" smtClean="0"/>
              <a:t>5 </a:t>
            </a:r>
            <a:r>
              <a:rPr lang="en-US" dirty="0" smtClean="0"/>
              <a:t>to </a:t>
            </a:r>
            <a:r>
              <a:rPr lang="en-US" dirty="0"/>
              <a:t>it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4" t="37498" r="21273" b="57294"/>
          <a:stretch/>
        </p:blipFill>
        <p:spPr bwMode="auto">
          <a:xfrm>
            <a:off x="5777718" y="3352800"/>
            <a:ext cx="2846364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628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Trace Example: Increment and Decrement Operators </a:t>
            </a:r>
            <a:r>
              <a:rPr lang="en-US" sz="2400" dirty="0" smtClean="0"/>
              <a:t>(3)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57200" y="3124200"/>
            <a:ext cx="36576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PrePostTest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num1 = 1;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num2 = 5;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value1, value2;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num1="+ num1);</a:t>
            </a:r>
          </a:p>
          <a:p>
            <a:pPr marL="0" indent="0">
              <a:buNone/>
            </a:pPr>
            <a:r>
              <a:rPr lang="en-US" dirty="0"/>
              <a:t>value1 =++num1;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value1 ="+ value1);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num2 ="+ num2);</a:t>
            </a:r>
          </a:p>
          <a:p>
            <a:pPr marL="0" indent="0">
              <a:buNone/>
            </a:pPr>
            <a:r>
              <a:rPr lang="en-US" dirty="0"/>
              <a:t>value2 =num2++;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value2 ="+ value2);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6019800" y="2133600"/>
            <a:ext cx="2895600" cy="990600"/>
          </a:xfrm>
          <a:prstGeom prst="wedgeEllipseCallout">
            <a:avLst>
              <a:gd name="adj1" fmla="val -115099"/>
              <a:gd name="adj2" fmla="val 638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Allocate memory for </a:t>
            </a:r>
            <a:r>
              <a:rPr lang="en-US" b="1" dirty="0"/>
              <a:t>value1</a:t>
            </a:r>
            <a:r>
              <a:rPr lang="en-US" dirty="0"/>
              <a:t>, </a:t>
            </a:r>
            <a:r>
              <a:rPr lang="en-US" b="1" dirty="0"/>
              <a:t>value2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8" t="31250" r="21072" b="50187"/>
          <a:stretch/>
        </p:blipFill>
        <p:spPr bwMode="auto">
          <a:xfrm>
            <a:off x="6629400" y="3314700"/>
            <a:ext cx="1684973" cy="135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320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Trace Example: Increment and Decrement Operators </a:t>
            </a:r>
            <a:r>
              <a:rPr lang="en-US" sz="2400" dirty="0" smtClean="0"/>
              <a:t>(4)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33400" y="3429000"/>
            <a:ext cx="46482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PrePostTest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num1 = 1;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num2 = 5;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value1, value2;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num1="+ num1);</a:t>
            </a:r>
          </a:p>
          <a:p>
            <a:pPr marL="0" indent="0">
              <a:buNone/>
            </a:pPr>
            <a:r>
              <a:rPr lang="en-US" dirty="0"/>
              <a:t>value1 =++num1;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value1 ="+ value1);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num2 ="+ num2);</a:t>
            </a:r>
          </a:p>
          <a:p>
            <a:pPr marL="0" indent="0">
              <a:buNone/>
            </a:pPr>
            <a:r>
              <a:rPr lang="en-US" dirty="0"/>
              <a:t>value2 =num2++;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value2 ="+ value2);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6096000" y="2286000"/>
            <a:ext cx="2286000" cy="1447800"/>
          </a:xfrm>
          <a:prstGeom prst="wedgeEllipseCallout">
            <a:avLst>
              <a:gd name="adj1" fmla="val -90684"/>
              <a:gd name="adj2" fmla="val 454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value of </a:t>
            </a:r>
            <a:r>
              <a:rPr lang="en-US" b="1" dirty="0"/>
              <a:t>num1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62400"/>
            <a:ext cx="287711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595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Trace Example: Increment and Decrement Operators </a:t>
            </a:r>
            <a:r>
              <a:rPr lang="en-US" sz="2400" dirty="0" smtClean="0"/>
              <a:t>(5)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33400" y="3886200"/>
            <a:ext cx="25908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PrePostTest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num1 = 1;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num2 = 5;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value1, value2;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num1="+ num1);</a:t>
            </a:r>
          </a:p>
          <a:p>
            <a:pPr marL="0" indent="0">
              <a:buNone/>
            </a:pPr>
            <a:r>
              <a:rPr lang="en-US" dirty="0"/>
              <a:t>value1 =++num1;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value1 ="+ value1);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num2 ="+ num2);</a:t>
            </a:r>
          </a:p>
          <a:p>
            <a:pPr marL="0" indent="0">
              <a:buNone/>
            </a:pPr>
            <a:r>
              <a:rPr lang="en-US" dirty="0"/>
              <a:t>value2 =num2++;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value2 ="+ value2);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5715000" y="3124200"/>
            <a:ext cx="3124200" cy="990600"/>
          </a:xfrm>
          <a:prstGeom prst="wedgeEllipseCallout">
            <a:avLst>
              <a:gd name="adj1" fmla="val -127859"/>
              <a:gd name="adj2" fmla="val 40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1-add </a:t>
            </a:r>
            <a:r>
              <a:rPr lang="en-US" b="1" dirty="0" smtClean="0"/>
              <a:t>1 </a:t>
            </a:r>
            <a:r>
              <a:rPr lang="en-US" dirty="0" smtClean="0"/>
              <a:t>to </a:t>
            </a:r>
            <a:r>
              <a:rPr lang="en-US" b="1" dirty="0"/>
              <a:t>num1</a:t>
            </a:r>
            <a:endParaRPr lang="en-US" dirty="0"/>
          </a:p>
          <a:p>
            <a:r>
              <a:rPr lang="en-US" dirty="0"/>
              <a:t>2-assign </a:t>
            </a:r>
            <a:r>
              <a:rPr lang="en-US" b="1" dirty="0" smtClean="0"/>
              <a:t>value1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8" t="44231" r="21180" b="46922"/>
          <a:stretch/>
        </p:blipFill>
        <p:spPr bwMode="auto">
          <a:xfrm>
            <a:off x="6441647" y="4458285"/>
            <a:ext cx="1670906" cy="64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730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Trace Example: Increment and Decrement Operators </a:t>
            </a:r>
            <a:r>
              <a:rPr lang="en-US" sz="2400" dirty="0" smtClean="0"/>
              <a:t>(6)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33400" y="4191000"/>
            <a:ext cx="4953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PrePostTest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num1 = 1;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num2 = 5;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value1, value2;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num1="+ num1);</a:t>
            </a:r>
          </a:p>
          <a:p>
            <a:pPr marL="0" indent="0">
              <a:buNone/>
            </a:pPr>
            <a:r>
              <a:rPr lang="en-US" dirty="0"/>
              <a:t>value1 =++num1;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value1 ="+ value1);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num2 ="+ num2);</a:t>
            </a:r>
          </a:p>
          <a:p>
            <a:pPr marL="0" indent="0">
              <a:buNone/>
            </a:pPr>
            <a:r>
              <a:rPr lang="en-US" dirty="0"/>
              <a:t>value2 =num2++;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value2 ="+ value2);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6400800" y="3848100"/>
            <a:ext cx="2590800" cy="685800"/>
          </a:xfrm>
          <a:prstGeom prst="wedgeEllipseCallout">
            <a:avLst>
              <a:gd name="adj1" fmla="val -82466"/>
              <a:gd name="adj2" fmla="val 346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value of variable </a:t>
            </a:r>
            <a:r>
              <a:rPr lang="en-US" b="1" dirty="0"/>
              <a:t>value1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392" y="4778208"/>
            <a:ext cx="225361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732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Trace Example: Increment and Decrement Operators </a:t>
            </a:r>
            <a:r>
              <a:rPr lang="en-US" sz="2400" dirty="0" smtClean="0"/>
              <a:t>(7)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" y="4572000"/>
            <a:ext cx="48768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PrePostTest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num1 = 1;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num2 = 5;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value1, value2;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num1="+ num1);</a:t>
            </a:r>
          </a:p>
          <a:p>
            <a:pPr marL="0" indent="0">
              <a:buNone/>
            </a:pPr>
            <a:r>
              <a:rPr lang="en-US" dirty="0"/>
              <a:t>value1 =++num1;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value1 ="+ value1);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num2 ="+ num2);</a:t>
            </a:r>
          </a:p>
          <a:p>
            <a:pPr marL="0" indent="0">
              <a:buNone/>
            </a:pPr>
            <a:r>
              <a:rPr lang="en-US" dirty="0"/>
              <a:t>value2 =num2++;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value2 ="+ value2);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6019800" y="4114800"/>
            <a:ext cx="2667000" cy="647700"/>
          </a:xfrm>
          <a:prstGeom prst="wedgeEllipseCallout">
            <a:avLst>
              <a:gd name="adj1" fmla="val -75076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value of </a:t>
            </a:r>
            <a:r>
              <a:rPr lang="en-US" b="1" dirty="0"/>
              <a:t>num2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924373"/>
            <a:ext cx="2286000" cy="38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7685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4953000"/>
            <a:ext cx="4648200" cy="372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Trace Example: Increment and Decrement Operators </a:t>
            </a:r>
            <a:r>
              <a:rPr lang="en-US" sz="2400" dirty="0" smtClean="0"/>
              <a:t>(8)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PrePostTest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num1 = 1;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num2 = 5;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value1, value2;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num1="+ num1);</a:t>
            </a:r>
          </a:p>
          <a:p>
            <a:pPr marL="0" indent="0">
              <a:buNone/>
            </a:pPr>
            <a:r>
              <a:rPr lang="en-US" dirty="0"/>
              <a:t>value1 =++num1;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value1 ="+ value1);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num2 ="+ num2);</a:t>
            </a:r>
          </a:p>
          <a:p>
            <a:pPr marL="0" indent="0">
              <a:buNone/>
            </a:pPr>
            <a:r>
              <a:rPr lang="en-US" dirty="0"/>
              <a:t>value2 =num2++;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value2 ="+ value2);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83" t="59196" r="21288" b="35993"/>
          <a:stretch/>
        </p:blipFill>
        <p:spPr bwMode="auto">
          <a:xfrm>
            <a:off x="6376916" y="5440361"/>
            <a:ext cx="2349690" cy="50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83" t="66518" r="21288" b="26159"/>
          <a:stretch/>
        </p:blipFill>
        <p:spPr bwMode="auto">
          <a:xfrm>
            <a:off x="6413310" y="5787242"/>
            <a:ext cx="2349690" cy="76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Callout 12"/>
          <p:cNvSpPr/>
          <p:nvPr/>
        </p:nvSpPr>
        <p:spPr>
          <a:xfrm>
            <a:off x="6019800" y="3733800"/>
            <a:ext cx="2895600" cy="1667870"/>
          </a:xfrm>
          <a:prstGeom prst="wedgeEllipseCallout">
            <a:avLst>
              <a:gd name="adj1" fmla="val -84934"/>
              <a:gd name="adj2" fmla="val 36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1-assign </a:t>
            </a:r>
            <a:r>
              <a:rPr lang="en-US" b="1" dirty="0"/>
              <a:t>value2</a:t>
            </a:r>
            <a:endParaRPr lang="en-US" dirty="0"/>
          </a:p>
          <a:p>
            <a:r>
              <a:rPr lang="en-US" dirty="0"/>
              <a:t>to </a:t>
            </a:r>
            <a:r>
              <a:rPr lang="en-US" b="1" dirty="0"/>
              <a:t>num2 </a:t>
            </a:r>
            <a:endParaRPr lang="en-US" dirty="0"/>
          </a:p>
          <a:p>
            <a:r>
              <a:rPr lang="en-US" dirty="0"/>
              <a:t>2-add </a:t>
            </a:r>
            <a:r>
              <a:rPr lang="en-US" b="1" dirty="0" smtClean="0"/>
              <a:t>1 </a:t>
            </a:r>
            <a:r>
              <a:rPr lang="en-US" dirty="0" smtClean="0"/>
              <a:t>to </a:t>
            </a:r>
            <a:r>
              <a:rPr lang="en-US" b="1" dirty="0"/>
              <a:t>num2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29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Trace Example: Increment and Decrement Operators </a:t>
            </a:r>
            <a:r>
              <a:rPr lang="en-US" sz="2400" dirty="0" smtClean="0"/>
              <a:t>(9)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33400" y="5257800"/>
            <a:ext cx="49530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PrePostTest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num1 = 1;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num2 = 5;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value1, value2;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num1="+ num1);</a:t>
            </a:r>
          </a:p>
          <a:p>
            <a:pPr marL="0" indent="0">
              <a:buNone/>
            </a:pPr>
            <a:r>
              <a:rPr lang="en-US" dirty="0"/>
              <a:t>value1 =++num1;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value1 ="+ value1);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num2 ="+ num2);</a:t>
            </a:r>
          </a:p>
          <a:p>
            <a:pPr marL="0" indent="0">
              <a:buNone/>
            </a:pPr>
            <a:r>
              <a:rPr lang="en-US" dirty="0"/>
              <a:t>value2 =num2++;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(" value2 ="+ value2);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638800"/>
            <a:ext cx="248236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6172200" y="3962400"/>
            <a:ext cx="2514600" cy="1219200"/>
          </a:xfrm>
          <a:prstGeom prst="wedgeEllipseCallout">
            <a:avLst>
              <a:gd name="adj1" fmla="val -79682"/>
              <a:gd name="adj2" fmla="val 63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value of variable </a:t>
            </a:r>
            <a:r>
              <a:rPr lang="en-US" b="1" dirty="0"/>
              <a:t>value2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3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Java's Primitive </a:t>
            </a:r>
            <a:r>
              <a:rPr lang="en-US" dirty="0" smtClean="0"/>
              <a:t>Data Types</a:t>
            </a:r>
            <a:endParaRPr lang="en-US" dirty="0"/>
          </a:p>
        </p:txBody>
      </p:sp>
      <p:pic>
        <p:nvPicPr>
          <p:cNvPr id="5" name="Picture 2" descr="http://www.write-technical.com/126581/session2/index.6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5"/>
          <a:stretch/>
        </p:blipFill>
        <p:spPr bwMode="auto">
          <a:xfrm>
            <a:off x="762000" y="2292824"/>
            <a:ext cx="7444539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2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docs.oracle.com/javase/tutorial/java/nutsandbolts/datatypes.html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www.javatpoint.com/variable-datatype</a:t>
            </a:r>
            <a:endParaRPr lang="en-US" dirty="0"/>
          </a:p>
          <a:p>
            <a:r>
              <a:rPr lang="en-US" dirty="0" smtClean="0"/>
              <a:t>INTRODUCTION </a:t>
            </a:r>
            <a:r>
              <a:rPr lang="en-US" dirty="0"/>
              <a:t>TO </a:t>
            </a:r>
            <a:r>
              <a:rPr lang="en-US" dirty="0" smtClean="0"/>
              <a:t>JAVA PROGRAMMING</a:t>
            </a:r>
            <a:r>
              <a:rPr lang="en-US" dirty="0"/>
              <a:t> </a:t>
            </a:r>
            <a:r>
              <a:rPr lang="en-US" dirty="0" smtClean="0"/>
              <a:t>COMPREHENSIVE VERSION 10th Edition</a:t>
            </a:r>
          </a:p>
          <a:p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aul </a:t>
            </a:r>
            <a:r>
              <a:rPr lang="en-US" dirty="0" err="1" smtClean="0"/>
              <a:t>Deitel</a:t>
            </a:r>
            <a:r>
              <a:rPr lang="en-US" dirty="0" smtClean="0"/>
              <a:t> , </a:t>
            </a:r>
            <a:r>
              <a:rPr lang="en-US" dirty="0"/>
              <a:t>“Java How to Program”, 9thed.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72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6600" dirty="0" smtClean="0"/>
          </a:p>
          <a:p>
            <a:pPr marL="0" indent="0">
              <a:buNone/>
            </a:pPr>
            <a:r>
              <a:rPr lang="en-US" sz="6600" dirty="0"/>
              <a:t> </a:t>
            </a:r>
            <a:r>
              <a:rPr lang="en-US" sz="6600" dirty="0" smtClean="0"/>
              <a:t>      </a:t>
            </a:r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9272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Variables </a:t>
            </a:r>
            <a:r>
              <a:rPr lang="en-US" dirty="0"/>
              <a:t>are used to store data in a program.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Variables </a:t>
            </a:r>
            <a:r>
              <a:rPr lang="en-US" dirty="0"/>
              <a:t>represents a value stored in computer’s memory.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Variables </a:t>
            </a:r>
            <a:r>
              <a:rPr lang="en-US" dirty="0"/>
              <a:t>are for representing data of a certain type.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 </a:t>
            </a:r>
            <a:r>
              <a:rPr lang="en-US" dirty="0"/>
              <a:t>variable is just a memory location that has been given a name.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6" name="Picture 4" descr="http://img.c4learn.com/2012/02/Variable-in-Ja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00797"/>
            <a:ext cx="38766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65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</a:t>
            </a:r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Local </a:t>
            </a:r>
            <a:r>
              <a:rPr lang="en-US" b="1" dirty="0" smtClean="0"/>
              <a:t>Variable</a:t>
            </a:r>
            <a:r>
              <a:rPr lang="en-US" dirty="0" smtClean="0"/>
              <a:t>: 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A variable that is declared inside the method is called local variable</a:t>
            </a:r>
            <a:r>
              <a:rPr lang="en-US" dirty="0" smtClean="0">
                <a:solidFill>
                  <a:srgbClr val="000000"/>
                </a:solidFill>
                <a:latin typeface="verdana"/>
              </a:rPr>
              <a:t>.</a:t>
            </a:r>
          </a:p>
          <a:p>
            <a:r>
              <a:rPr lang="en-US" b="1" dirty="0"/>
              <a:t>Instance </a:t>
            </a:r>
            <a:r>
              <a:rPr lang="en-US" b="1" dirty="0" smtClean="0"/>
              <a:t>Variable :  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A variable that is declared inside the class but outside the method is called instance variable . It is not declared as static.</a:t>
            </a:r>
          </a:p>
          <a:p>
            <a:r>
              <a:rPr lang="en-US" b="1" dirty="0"/>
              <a:t>Static </a:t>
            </a:r>
            <a:r>
              <a:rPr lang="en-US" b="1" dirty="0" smtClean="0"/>
              <a:t>variable : </a:t>
            </a:r>
            <a:r>
              <a:rPr lang="en-US" dirty="0" smtClean="0">
                <a:solidFill>
                  <a:srgbClr val="000000"/>
                </a:solidFill>
                <a:latin typeface="verdana"/>
              </a:rPr>
              <a:t>A 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variable that is declared as static is called static variable. It cannot be local.</a:t>
            </a:r>
          </a:p>
          <a:p>
            <a:endParaRPr lang="en-US" dirty="0">
              <a:solidFill>
                <a:srgbClr val="000000"/>
              </a:solidFill>
              <a:latin typeface="verdana"/>
            </a:endParaRPr>
          </a:p>
          <a:p>
            <a:endParaRPr lang="en-US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2" t="30192" r="52319" b="47015"/>
          <a:stretch/>
        </p:blipFill>
        <p:spPr bwMode="auto">
          <a:xfrm>
            <a:off x="1905000" y="4572000"/>
            <a:ext cx="4700324" cy="198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457200" y="3856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57200" y="3717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57200" y="3717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847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variable must be declared, before it can be used.</a:t>
            </a:r>
          </a:p>
          <a:p>
            <a:r>
              <a:rPr lang="en-US" dirty="0" smtClean="0"/>
              <a:t>Declaring </a:t>
            </a:r>
            <a:r>
              <a:rPr lang="en-US" dirty="0"/>
              <a:t>a variable means informing the compiler of the variable's name and its type.</a:t>
            </a:r>
          </a:p>
          <a:p>
            <a:r>
              <a:rPr lang="en-US" dirty="0" smtClean="0"/>
              <a:t>The </a:t>
            </a:r>
            <a:r>
              <a:rPr lang="en-US" dirty="0"/>
              <a:t>syntax for declaring a variable is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6" t="48079" r="23342" b="7832"/>
          <a:stretch/>
        </p:blipFill>
        <p:spPr bwMode="auto">
          <a:xfrm>
            <a:off x="914400" y="3352800"/>
            <a:ext cx="6499273" cy="322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331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 variable is declared, you can assign a value to it by using an </a:t>
            </a:r>
            <a:r>
              <a:rPr lang="en-US" i="1" dirty="0"/>
              <a:t>assignment statement</a:t>
            </a:r>
            <a:r>
              <a:rPr lang="en-US" dirty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Java, the equal sign (=) is used as the </a:t>
            </a:r>
            <a:r>
              <a:rPr lang="en-US" i="1" dirty="0"/>
              <a:t>assignment operator</a:t>
            </a:r>
            <a:r>
              <a:rPr lang="en-US" dirty="0"/>
              <a:t>. </a:t>
            </a:r>
          </a:p>
          <a:p>
            <a:r>
              <a:rPr lang="en-US" dirty="0" smtClean="0"/>
              <a:t>The </a:t>
            </a:r>
            <a:r>
              <a:rPr lang="en-US" dirty="0"/>
              <a:t>syntax for assignment statements is as follows: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5" t="50000" r="21180" b="8396"/>
          <a:stretch/>
        </p:blipFill>
        <p:spPr bwMode="auto">
          <a:xfrm>
            <a:off x="1066800" y="3733800"/>
            <a:ext cx="7034476" cy="304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7649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6885</TotalTime>
  <Words>2505</Words>
  <Application>Microsoft Office PowerPoint</Application>
  <PresentationFormat>On-screen Show (4:3)</PresentationFormat>
  <Paragraphs>437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Clarity</vt:lpstr>
      <vt:lpstr>Elementary Programming</vt:lpstr>
      <vt:lpstr>Objectives</vt:lpstr>
      <vt:lpstr>Fundamental Building Blocks of Programs</vt:lpstr>
      <vt:lpstr>Data Types</vt:lpstr>
      <vt:lpstr>Java's Primitive Data Types</vt:lpstr>
      <vt:lpstr>Variables </vt:lpstr>
      <vt:lpstr>Types of Variable</vt:lpstr>
      <vt:lpstr>Declaring Variables</vt:lpstr>
      <vt:lpstr>Assignment Statements</vt:lpstr>
      <vt:lpstr>Variable naming 1</vt:lpstr>
      <vt:lpstr>Variable naming 2</vt:lpstr>
      <vt:lpstr>Question ?</vt:lpstr>
      <vt:lpstr>Constants</vt:lpstr>
      <vt:lpstr>Expressions</vt:lpstr>
      <vt:lpstr>Solving Problem and Algorithms</vt:lpstr>
      <vt:lpstr>Writing a Simple Java Program (1)</vt:lpstr>
      <vt:lpstr>Writing a Simple Java Program (2)</vt:lpstr>
      <vt:lpstr>Writing a Simple Java Program (3)</vt:lpstr>
      <vt:lpstr>Writing a Simple Java Program (4)</vt:lpstr>
      <vt:lpstr>Writing a Simple Java Program (5)</vt:lpstr>
      <vt:lpstr>Example: Trace a Program Execution (1)</vt:lpstr>
      <vt:lpstr>Example: Trace a Program Execution (2)</vt:lpstr>
      <vt:lpstr>Example: Trace a Program Execution (3)</vt:lpstr>
      <vt:lpstr>Example: Trace a Program Execution (4)</vt:lpstr>
      <vt:lpstr>Example: Trace a Program Execution (5)</vt:lpstr>
      <vt:lpstr>Home work</vt:lpstr>
      <vt:lpstr>Arithmetic Operators (1)</vt:lpstr>
      <vt:lpstr>Arithmetic Operators (2)</vt:lpstr>
      <vt:lpstr>Algebraic and Java Expressions</vt:lpstr>
      <vt:lpstr>Operator Precedence</vt:lpstr>
      <vt:lpstr>Precedence examples (1)</vt:lpstr>
      <vt:lpstr>Precedence examples (2)</vt:lpstr>
      <vt:lpstr>Precedence examples (3)</vt:lpstr>
      <vt:lpstr>Precedence Questions</vt:lpstr>
      <vt:lpstr>Real numbers (type double)</vt:lpstr>
      <vt:lpstr>Real number example</vt:lpstr>
      <vt:lpstr>Mixing types</vt:lpstr>
      <vt:lpstr>Short hand Assignment Operators</vt:lpstr>
      <vt:lpstr>Increment and Decrement Operators (1)</vt:lpstr>
      <vt:lpstr>Increment and Decrement Operators (2)</vt:lpstr>
      <vt:lpstr>Trace Example: Increment and Decrement Operators (1)</vt:lpstr>
      <vt:lpstr>Trace Example: Increment and Decrement Operators (2)</vt:lpstr>
      <vt:lpstr>Trace Example: Increment and Decrement Operators (3)</vt:lpstr>
      <vt:lpstr>Trace Example: Increment and Decrement Operators (4)</vt:lpstr>
      <vt:lpstr>Trace Example: Increment and Decrement Operators (5)</vt:lpstr>
      <vt:lpstr>Trace Example: Increment and Decrement Operators (6)</vt:lpstr>
      <vt:lpstr>Trace Example: Increment and Decrement Operators (7)</vt:lpstr>
      <vt:lpstr>Trace Example: Increment and Decrement Operators (8)</vt:lpstr>
      <vt:lpstr>Trace Example: Increment and Decrement Operators (9)</vt:lpstr>
      <vt:lpstr>Reference </vt:lpstr>
      <vt:lpstr>PowerPoint Presentation</vt:lpstr>
    </vt:vector>
  </TitlesOfParts>
  <Company>Ahmed-Under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,programing and java</dc:title>
  <dc:creator>Tara</dc:creator>
  <cp:lastModifiedBy>Tara</cp:lastModifiedBy>
  <cp:revision>81</cp:revision>
  <dcterms:created xsi:type="dcterms:W3CDTF">2016-01-05T13:15:28Z</dcterms:created>
  <dcterms:modified xsi:type="dcterms:W3CDTF">2016-01-22T23:00:39Z</dcterms:modified>
</cp:coreProperties>
</file>